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6" r:id="rId2"/>
    <p:sldId id="257" r:id="rId3"/>
    <p:sldId id="287" r:id="rId4"/>
    <p:sldId id="260" r:id="rId5"/>
    <p:sldId id="261" r:id="rId6"/>
    <p:sldId id="258" r:id="rId7"/>
    <p:sldId id="288" r:id="rId8"/>
    <p:sldId id="289" r:id="rId9"/>
    <p:sldId id="263" r:id="rId10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590" autoAdjust="0"/>
  </p:normalViewPr>
  <p:slideViewPr>
    <p:cSldViewPr>
      <p:cViewPr>
        <p:scale>
          <a:sx n="72" d="100"/>
          <a:sy n="72" d="100"/>
        </p:scale>
        <p:origin x="11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7199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69223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7072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5505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7241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45346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1241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8557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746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00670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8609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461F7-0EEA-4889-9EC4-17FC59541D78}" type="datetimeFigureOut">
              <a:rPr lang="ar-IQ" smtClean="0"/>
              <a:t>11/10/1441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3723-5838-4DA9-9BF3-CE297BC69241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6853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48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Mass </a:t>
            </a:r>
            <a:r>
              <a:rPr lang="en-US" dirty="0" smtClean="0"/>
              <a:t>Spectrometry</a:t>
            </a:r>
            <a:br>
              <a:rPr lang="en-US" dirty="0" smtClean="0"/>
            </a:br>
            <a:r>
              <a:rPr lang="en-US" dirty="0" smtClean="0"/>
              <a:t>Lec.7</a:t>
            </a:r>
            <a:r>
              <a:rPr lang="en-US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0"/>
    </mc:Choice>
    <mc:Fallback>
      <p:transition spd="slow" advTm="9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25070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C00000"/>
                </a:solidFill>
              </a:rPr>
              <a:t>Alkenes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0070C0"/>
                </a:solidFill>
              </a:rPr>
              <a:t>Acyclic Alkenes</a:t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/>
            </a:r>
            <a:br>
              <a:rPr lang="en-US" sz="3200" b="1" dirty="0">
                <a:solidFill>
                  <a:srgbClr val="0070C0"/>
                </a:solidFill>
              </a:rPr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>• </a:t>
            </a:r>
            <a:r>
              <a:rPr lang="en-US" sz="3200" dirty="0"/>
              <a:t>Relatively strong </a:t>
            </a:r>
            <a:r>
              <a:rPr lang="en-US" sz="3200" dirty="0" smtClean="0"/>
              <a:t>M⁺ </a:t>
            </a:r>
            <a:r>
              <a:rPr lang="en-US" sz="3200" dirty="0"/>
              <a:t>ion</a:t>
            </a:r>
            <a:br>
              <a:rPr lang="en-US" sz="3200" dirty="0"/>
            </a:br>
            <a:r>
              <a:rPr lang="en-US" sz="3200" dirty="0" smtClean="0"/>
              <a:t>• A series of peaks: M-15, M-29,M-43,M-57, </a:t>
            </a:r>
            <a:r>
              <a:rPr lang="en-US" sz="3200" dirty="0" err="1" smtClean="0"/>
              <a:t>etc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/>
              <a:t>• </a:t>
            </a:r>
            <a:r>
              <a:rPr lang="en-US" sz="3200" dirty="0">
                <a:solidFill>
                  <a:srgbClr val="7030A0"/>
                </a:solidFill>
              </a:rPr>
              <a:t>Strong peak from fragmentation to form a </a:t>
            </a:r>
            <a:r>
              <a:rPr lang="en-US" sz="3200" dirty="0">
                <a:solidFill>
                  <a:srgbClr val="FF0000"/>
                </a:solidFill>
              </a:rPr>
              <a:t>resonance </a:t>
            </a:r>
            <a:r>
              <a:rPr lang="en-US" sz="3200" dirty="0" smtClean="0">
                <a:solidFill>
                  <a:srgbClr val="FF0000"/>
                </a:solidFill>
              </a:rPr>
              <a:t> stabilized </a:t>
            </a:r>
            <a:r>
              <a:rPr lang="en-US" sz="3200" u="sng" dirty="0" err="1">
                <a:solidFill>
                  <a:srgbClr val="7030A0"/>
                </a:solidFill>
              </a:rPr>
              <a:t>allylic</a:t>
            </a:r>
            <a:r>
              <a:rPr lang="en-US" sz="3200" u="sng" dirty="0">
                <a:solidFill>
                  <a:srgbClr val="7030A0"/>
                </a:solidFill>
              </a:rPr>
              <a:t> </a:t>
            </a:r>
            <a:r>
              <a:rPr lang="en-US" sz="3200" u="sng" dirty="0" err="1" smtClean="0">
                <a:solidFill>
                  <a:srgbClr val="7030A0"/>
                </a:solidFill>
              </a:rPr>
              <a:t>cation</a:t>
            </a:r>
            <a:r>
              <a:rPr lang="en-US" sz="3200" dirty="0" smtClean="0">
                <a:solidFill>
                  <a:srgbClr val="7030A0"/>
                </a:solidFill>
              </a:rPr>
              <a:t>(m/z </a:t>
            </a:r>
            <a:r>
              <a:rPr lang="en-US" sz="3200" dirty="0">
                <a:solidFill>
                  <a:srgbClr val="7030A0"/>
                </a:solidFill>
              </a:rPr>
              <a:t>= 41 in terminal </a:t>
            </a:r>
            <a:r>
              <a:rPr lang="en-US" sz="3200" dirty="0" smtClean="0">
                <a:solidFill>
                  <a:srgbClr val="7030A0"/>
                </a:solidFill>
              </a:rPr>
              <a:t>double bond.</a:t>
            </a:r>
            <a:r>
              <a:rPr lang="en-US" sz="3200" dirty="0">
                <a:solidFill>
                  <a:srgbClr val="7030A0"/>
                </a:solidFill>
              </a:rPr>
              <a:t/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3200" dirty="0" smtClean="0">
                <a:solidFill>
                  <a:srgbClr val="7030A0"/>
                </a:solidFill>
              </a:rPr>
              <a:t/>
            </a:r>
            <a:br>
              <a:rPr lang="en-US" sz="3200" dirty="0" smtClean="0">
                <a:solidFill>
                  <a:srgbClr val="7030A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* </a:t>
            </a:r>
            <a:r>
              <a:rPr lang="en-US" sz="1800" b="1" dirty="0" err="1" smtClean="0"/>
              <a:t>homolytic</a:t>
            </a:r>
            <a:r>
              <a:rPr lang="en-US" sz="1800" b="1" dirty="0" smtClean="0"/>
              <a:t> cleavage to give </a:t>
            </a:r>
            <a:r>
              <a:rPr lang="en-US" sz="1800" b="1" dirty="0" err="1" smtClean="0"/>
              <a:t>allylic</a:t>
            </a:r>
            <a:r>
              <a:rPr lang="en-US" sz="1800" b="1" dirty="0" smtClean="0"/>
              <a:t> carbocation</a:t>
            </a:r>
            <a:br>
              <a:rPr lang="en-US" sz="1800" b="1" dirty="0" smtClean="0"/>
            </a:br>
            <a:endParaRPr lang="ar-IQ" sz="1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3309"/>
            <a:ext cx="6192688" cy="108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81128"/>
            <a:ext cx="5976664" cy="9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58"/>
    </mc:Choice>
    <mc:Fallback>
      <p:transition spd="slow" advTm="10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- An important fragment in the mass spectra of terminal alkene, the </a:t>
            </a:r>
            <a:r>
              <a:rPr lang="en-US" sz="3200" dirty="0" err="1" smtClean="0">
                <a:solidFill>
                  <a:srgbClr val="FF0000"/>
                </a:solidFill>
              </a:rPr>
              <a:t>Allyl</a:t>
            </a:r>
            <a:r>
              <a:rPr lang="en-US" sz="3200" dirty="0" smtClean="0">
                <a:solidFill>
                  <a:srgbClr val="FF0000"/>
                </a:solidFill>
              </a:rPr>
              <a:t> carbocation </a:t>
            </a:r>
            <a:r>
              <a:rPr lang="en-US" sz="3200" dirty="0" smtClean="0"/>
              <a:t>,occurs at an m/e of 42. it is due to cleavage of the type: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</a:t>
            </a:r>
            <a:endParaRPr lang="ar-IQ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7800975" cy="129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7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68"/>
    </mc:Choice>
    <mc:Fallback>
      <p:transition spd="slow" advTm="6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endParaRPr lang="ar-IQ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9" y="260648"/>
            <a:ext cx="885698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39"/>
    </mc:Choice>
    <mc:Fallback>
      <p:transition spd="slow" advTm="107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fragmentation </a:t>
            </a:r>
            <a:r>
              <a:rPr lang="en-US" sz="2800" b="1" dirty="0">
                <a:solidFill>
                  <a:srgbClr val="FF0000"/>
                </a:solidFill>
              </a:rPr>
              <a:t>processes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• </a:t>
            </a:r>
            <a:r>
              <a:rPr lang="en-US" sz="2800" b="1" dirty="0" err="1"/>
              <a:t>McLafferty</a:t>
            </a:r>
            <a:r>
              <a:rPr lang="en-US" sz="2800" b="1" dirty="0"/>
              <a:t> </a:t>
            </a:r>
            <a:r>
              <a:rPr lang="en-US" sz="2800" b="1" dirty="0" smtClean="0"/>
              <a:t>rearrangement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400" b="1" dirty="0" smtClean="0"/>
              <a:t>• </a:t>
            </a:r>
            <a:r>
              <a:rPr lang="en-US" sz="2400" b="1" dirty="0" err="1"/>
              <a:t>allylic</a:t>
            </a:r>
            <a:r>
              <a:rPr lang="en-US" sz="2400" b="1" dirty="0"/>
              <a:t> </a:t>
            </a:r>
            <a:r>
              <a:rPr lang="el-GR" sz="2400" dirty="0"/>
              <a:t>α</a:t>
            </a:r>
            <a:r>
              <a:rPr lang="el-GR" sz="2400" b="1" dirty="0"/>
              <a:t>-</a:t>
            </a:r>
            <a:r>
              <a:rPr lang="en-US" sz="2400" b="1" dirty="0" smtClean="0"/>
              <a:t>cleavage</a:t>
            </a:r>
            <a:br>
              <a:rPr lang="en-US" sz="24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ar-IQ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904656" cy="13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5976664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709"/>
    </mc:Choice>
    <mc:Fallback>
      <p:transition spd="slow" advTm="14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22714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Cyclic Alkenes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• Double bonds favor </a:t>
            </a:r>
            <a:r>
              <a:rPr lang="en-US" sz="2800" dirty="0" err="1" smtClean="0"/>
              <a:t>allylic</a:t>
            </a:r>
            <a:r>
              <a:rPr lang="en-US" sz="2800" dirty="0" smtClean="0"/>
              <a:t> cleavage to give the resonance stabilized </a:t>
            </a:r>
            <a:r>
              <a:rPr lang="en-US" sz="2800" dirty="0" err="1" smtClean="0"/>
              <a:t>allylic</a:t>
            </a:r>
            <a:r>
              <a:rPr lang="en-US" sz="2800" dirty="0"/>
              <a:t> </a:t>
            </a:r>
            <a:r>
              <a:rPr lang="en-US" sz="2800" dirty="0" smtClean="0"/>
              <a:t>carbocation</a:t>
            </a:r>
            <a:br>
              <a:rPr lang="en-US" sz="2800" dirty="0" smtClean="0"/>
            </a:br>
            <a:r>
              <a:rPr lang="en-US" sz="2800" dirty="0" smtClean="0"/>
              <a:t>• Cyclohexenes can </a:t>
            </a:r>
            <a:r>
              <a:rPr lang="en-US" sz="2800" u="sng" dirty="0" smtClean="0"/>
              <a:t>undergo</a:t>
            </a: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C00000"/>
                </a:solidFill>
              </a:rPr>
              <a:t>retro-Diels-Alder</a:t>
            </a:r>
            <a:r>
              <a:rPr lang="en-US" sz="2800" dirty="0" smtClean="0"/>
              <a:t> reactions; may be significant</a:t>
            </a:r>
            <a:br>
              <a:rPr lang="en-US" sz="2800" dirty="0" smtClean="0"/>
            </a:br>
            <a:r>
              <a:rPr lang="en-US" sz="2800" dirty="0" smtClean="0"/>
              <a:t>• Side chains are easily fragmented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ar-IQ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4932040" cy="189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5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62"/>
    </mc:Choice>
    <mc:Fallback>
      <p:transition spd="slow" advTm="4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2" y="332656"/>
            <a:ext cx="8784976" cy="58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27"/>
    </mc:Choice>
    <mc:Fallback>
      <p:transition spd="slow" advTm="3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86013"/>
            <a:ext cx="61912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5"/>
    </mc:Choice>
    <mc:Fallback>
      <p:transition spd="slow" advTm="7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Alkynes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• Strong M-1 peak is observed in </a:t>
            </a:r>
            <a:r>
              <a:rPr lang="en-US" sz="3200" dirty="0" smtClean="0"/>
              <a:t>ter. </a:t>
            </a:r>
            <a:r>
              <a:rPr lang="en-US" sz="3200" dirty="0"/>
              <a:t>alkynes</a:t>
            </a:r>
            <a:br>
              <a:rPr lang="en-US" sz="3200" dirty="0"/>
            </a:br>
            <a:r>
              <a:rPr lang="en-US" sz="3200" dirty="0"/>
              <a:t>• Strong peak from fragmentation to give </a:t>
            </a:r>
            <a:r>
              <a:rPr lang="en-US" sz="3200" dirty="0">
                <a:solidFill>
                  <a:srgbClr val="0070C0"/>
                </a:solidFill>
              </a:rPr>
              <a:t>resonance stabilized </a:t>
            </a:r>
            <a:r>
              <a:rPr lang="en-US" sz="3200" dirty="0" err="1" smtClean="0">
                <a:solidFill>
                  <a:srgbClr val="FF0000"/>
                </a:solidFill>
              </a:rPr>
              <a:t>propargyl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cation</a:t>
            </a:r>
            <a:r>
              <a:rPr lang="en-US" sz="3200" dirty="0" smtClean="0"/>
              <a:t>(</a:t>
            </a:r>
            <a:r>
              <a:rPr lang="en-US" sz="32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m/z = 39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[important]</a:t>
            </a:r>
            <a:r>
              <a:rPr lang="en-US" sz="3200" dirty="0" smtClean="0"/>
              <a:t>in terminal alkynes)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ar-IQ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7056784" cy="39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18"/>
    </mc:Choice>
    <mc:Fallback>
      <p:transition spd="slow" advTm="7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38</Words>
  <Application>Microsoft Office PowerPoint</Application>
  <PresentationFormat>عرض على الشاشة (3:4)‏</PresentationFormat>
  <Paragraphs>6</Paragraphs>
  <Slides>9</Slides>
  <Notes>0</Notes>
  <HiddenSlides>0</HiddenSlides>
  <MMClips>9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 Mass Spectrometry Lec.7  </vt:lpstr>
      <vt:lpstr>Alkenes  Acyclic Alkenes    • Relatively strong M⁺ ion • A series of peaks: M-15, M-29,M-43,M-57, etc • Strong peak from fragmentation to form a resonance  stabilized allylic cation(m/z = 41 in terminal double bond.    * homolytic cleavage to give allylic carbocation </vt:lpstr>
      <vt:lpstr>- An important fragment in the mass spectra of terminal alkene, the Allyl carbocation ,occurs at an m/e of 42. it is due to cleavage of the type:     </vt:lpstr>
      <vt:lpstr>عرض تقديمي في PowerPoint</vt:lpstr>
      <vt:lpstr>fragmentation processes • McLafferty rearrangement     • allylic α-cleavage      </vt:lpstr>
      <vt:lpstr>Cyclic Alkenes • Double bonds favor allylic cleavage to give the resonance stabilized allylic carbocation • Cyclohexenes can undergo retro-Diels-Alder reactions; may be significant • Side chains are easily fragmented           </vt:lpstr>
      <vt:lpstr>عرض تقديمي في PowerPoint</vt:lpstr>
      <vt:lpstr>عرض تقديمي في PowerPoint</vt:lpstr>
      <vt:lpstr>Alkynes • Strong M-1 peak is observed in ter. alkynes • Strong peak from fragmentation to give resonance stabilized propargyl cation(m/z = 39 [important]in terminal alkynes)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HUSSAIN</cp:lastModifiedBy>
  <cp:revision>58</cp:revision>
  <dcterms:created xsi:type="dcterms:W3CDTF">2018-05-06T17:20:00Z</dcterms:created>
  <dcterms:modified xsi:type="dcterms:W3CDTF">2020-06-02T09:46:47Z</dcterms:modified>
</cp:coreProperties>
</file>